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63" r:id="rId3"/>
    <p:sldId id="365" r:id="rId4"/>
    <p:sldId id="387" r:id="rId5"/>
    <p:sldId id="319" r:id="rId6"/>
    <p:sldId id="457" r:id="rId7"/>
    <p:sldId id="390" r:id="rId8"/>
    <p:sldId id="458" r:id="rId9"/>
    <p:sldId id="459" r:id="rId10"/>
    <p:sldId id="398" r:id="rId11"/>
    <p:sldId id="433" r:id="rId12"/>
    <p:sldId id="391" r:id="rId13"/>
    <p:sldId id="460" r:id="rId14"/>
    <p:sldId id="331" r:id="rId15"/>
    <p:sldId id="321" r:id="rId16"/>
    <p:sldId id="322" r:id="rId17"/>
    <p:sldId id="323" r:id="rId18"/>
    <p:sldId id="425" r:id="rId19"/>
    <p:sldId id="426" r:id="rId20"/>
    <p:sldId id="394" r:id="rId21"/>
    <p:sldId id="430" r:id="rId22"/>
    <p:sldId id="462" r:id="rId23"/>
    <p:sldId id="484" r:id="rId24"/>
    <p:sldId id="436" r:id="rId25"/>
    <p:sldId id="461" r:id="rId26"/>
    <p:sldId id="431" r:id="rId27"/>
    <p:sldId id="402" r:id="rId28"/>
    <p:sldId id="463" r:id="rId29"/>
    <p:sldId id="464" r:id="rId30"/>
    <p:sldId id="465" r:id="rId31"/>
    <p:sldId id="401" r:id="rId32"/>
    <p:sldId id="469" r:id="rId33"/>
    <p:sldId id="480" r:id="rId34"/>
    <p:sldId id="470" r:id="rId35"/>
    <p:sldId id="483" r:id="rId36"/>
    <p:sldId id="481" r:id="rId37"/>
    <p:sldId id="473" r:id="rId38"/>
    <p:sldId id="471" r:id="rId39"/>
    <p:sldId id="474" r:id="rId40"/>
    <p:sldId id="472" r:id="rId41"/>
    <p:sldId id="475" r:id="rId42"/>
    <p:sldId id="477" r:id="rId43"/>
    <p:sldId id="416" r:id="rId44"/>
    <p:sldId id="393" r:id="rId45"/>
    <p:sldId id="478" r:id="rId46"/>
    <p:sldId id="479" r:id="rId47"/>
    <p:sldId id="328" r:id="rId48"/>
    <p:sldId id="344" r:id="rId49"/>
    <p:sldId id="339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97" d="100"/>
          <a:sy n="97" d="100"/>
        </p:scale>
        <p:origin x="1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MIR\AppData\Local\Microsoft\Windows\INetCache\Content.Outlook\GEGA6N4L\liste_joueurs_fin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10359389433861"/>
          <c:y val="9.0618410263878721E-2"/>
          <c:w val="0.43634774703441398"/>
          <c:h val="0.7421022916571072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47483100925236"/>
          <c:y val="0.86737884860539483"/>
          <c:w val="0.78064810334462365"/>
          <c:h val="5.3444567912810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27B03A2-9577-4E49-AD1B-44E775C8893F}" type="datetime1">
              <a:rPr lang="fr-FR"/>
              <a:pPr lvl="0"/>
              <a:t>04/02/2023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DAA1727-D65C-416C-931A-3D31EAAD4B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71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0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DAA1727-D65C-416C-931A-3D31EAAD4B9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39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43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03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44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07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DAA1727-D65C-416C-931A-3D31EAAD4B9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20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46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47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48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4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7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5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87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9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DF3B0-4A56-422A-B345-48C115A3CA67}" type="slidenum">
              <a:t>15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5F6C43DE-C6DC-49A8-AFEE-5860152CBF1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2334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ECECA966-7300-4E76-B7E0-D6C8B0399D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FD03A4E2-A4D7-469E-B744-1FBD302E36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85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DA0B62B-661D-406F-B131-BFF1FFE62B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7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C602571-5933-4B3C-9D25-7468895C9B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514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8388293-0E0F-4904-B0BF-54554001C7C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08C677E4-DB3D-4D7D-814A-ADCD637875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5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A32D8F96-2F5C-4669-8443-6972737025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3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E106C70-3C45-4626-91E5-2CF8C1F173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46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3A7E25C-F052-4EEF-891D-2EAEF00126C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58102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DEB2BC60-C82F-47E5-860E-5198401029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2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F6B9D350-F897-46B0-B987-EE1254A858C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1524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F455BBC-3EE1-46EC-A0D1-46C4E1400C8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197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7D3596FA-A44B-4B84-9CFD-7A4977BDDF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561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9844D369-5BCD-46F8-B3F4-8A18263AE1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71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8F804C9E-2B52-4EDB-9F45-068F550FEE79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36542273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163BDE42-30B3-496B-915D-E882EF91D793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121152412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3F402449-D759-49C5-973C-FBC9733CE4D2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385096851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1C8A4F9E-FA3A-4EA3-BB41-567AC7927A73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99758969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BF82DC65-CF27-4E0A-B340-6A9F3D489E00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398939212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24F24E48-99D9-43DB-B2BC-FC57B5215337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181542998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813EF36E-CA2F-4BFD-8695-8FFD182330B4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27634782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F2867DCC-4584-41A4-A5B7-B7626959858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34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28/06/2006</a:t>
            </a:r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000"/>
            </a:lvl1pPr>
          </a:lstStyle>
          <a:p>
            <a:pPr lvl="0"/>
            <a:fld id="{8979B158-671A-40CE-8FE3-F39633721EB5}" type="slidenum">
              <a:t>‹N°›</a:t>
            </a:fld>
            <a:endParaRPr lang="fr-FR"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Correspondant Golf d'Entreprises CD44 / TC-2016</a:t>
            </a:r>
          </a:p>
        </p:txBody>
      </p:sp>
    </p:spTree>
    <p:extLst>
      <p:ext uri="{BB962C8B-B14F-4D97-AF65-F5344CB8AC3E}">
        <p14:creationId xmlns:p14="http://schemas.microsoft.com/office/powerpoint/2010/main" val="45504411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838769" y="365622"/>
            <a:ext cx="10514457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Sommaire 1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130134" y="6534110"/>
            <a:ext cx="0" cy="278270"/>
          </a:xfrm>
          <a:prstGeom prst="straightConnector1">
            <a:avLst/>
          </a:prstGeom>
          <a:noFill/>
          <a:ln w="6345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2927872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838769" y="365622"/>
            <a:ext cx="10514457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Sommaire 1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130134" y="6534110"/>
            <a:ext cx="0" cy="278270"/>
          </a:xfrm>
          <a:prstGeom prst="straightConnector1">
            <a:avLst/>
          </a:prstGeom>
          <a:noFill/>
          <a:ln w="6345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528410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6CBC5BCB-0589-4AE5-8F47-7DF2D36A98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38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BC2D5A16-1DBA-48C0-A23C-0D414FE424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77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321D4E7D-B59B-4939-894F-93B85C72B5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37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A2ED2CA6-D578-468E-B267-1306BE0283B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7810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F6760AC0-52ED-49A3-B0D8-F1922CE16D3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>
                <a:latin typeface="Calibri"/>
              </a:defRPr>
            </a:lvl1pPr>
          </a:lstStyle>
          <a:p>
            <a:pPr lvl="0"/>
            <a:fld id="{5829413C-93A8-48DA-B0C8-DB03C74CE3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22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90C297DE-0EAB-4837-B347-28E2FF9DC96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5B9AF947-89AF-4DAE-86F9-A6659F90DAA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47536" y="839806"/>
            <a:ext cx="5319783" cy="11391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hangingPunct="1">
              <a:lnSpc>
                <a:spcPct val="90000"/>
              </a:lnSpc>
              <a:spcBef>
                <a:spcPct val="0"/>
              </a:spcBef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COMITE DEPARTEMENTAL DE GOLF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LOIRE ATLANTIQUE</a:t>
            </a:r>
          </a:p>
        </p:txBody>
      </p:sp>
      <p:sp>
        <p:nvSpPr>
          <p:cNvPr id="6149" name="Oval 7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20458" b="-3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Freeform: Shape 7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1" name="Oval 7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" r="2" b="3451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3" b="17118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Freeform: Shape 7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2323426-B6AA-46B9-B771-3046A72617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86" r="5" b="20823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6153" name="Freeform: Shape 7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12348" b="4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</p:spPr>
      </p:pic>
      <p:sp>
        <p:nvSpPr>
          <p:cNvPr id="4" name="ZoneTexte 5"/>
          <p:cNvSpPr txBox="1"/>
          <p:nvPr/>
        </p:nvSpPr>
        <p:spPr>
          <a:xfrm>
            <a:off x="9514761" y="5543266"/>
            <a:ext cx="2829638" cy="1467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396826" y="2631240"/>
            <a:ext cx="5324601" cy="1157800"/>
          </a:xfrm>
        </p:spPr>
        <p:txBody>
          <a:bodyPr/>
          <a:lstStyle/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Assemblée Générale Ordinaire 2023</a:t>
            </a:r>
          </a:p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Samedi 04 Février 2023</a:t>
            </a:r>
          </a:p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Golf de Nantes Vigneux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1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/>
          </p:cNvSpPr>
          <p:nvPr/>
        </p:nvSpPr>
        <p:spPr>
          <a:xfrm>
            <a:off x="2542880" y="692696"/>
            <a:ext cx="7225528" cy="144016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fr-FR" sz="2400" dirty="0"/>
              <a:t>Vote Résolution  N°2 </a:t>
            </a:r>
          </a:p>
          <a:p>
            <a:r>
              <a:rPr lang="fr-FR" sz="2400" dirty="0"/>
              <a:t>Validation cooptation des membres</a:t>
            </a:r>
          </a:p>
          <a:p>
            <a:r>
              <a:rPr lang="fr-FR" sz="2400" dirty="0"/>
              <a:t>Et fonctionnement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5A9C62-D09C-4A0F-AED0-067718BD937F}"/>
              </a:ext>
            </a:extLst>
          </p:cNvPr>
          <p:cNvSpPr txBox="1"/>
          <p:nvPr/>
        </p:nvSpPr>
        <p:spPr>
          <a:xfrm>
            <a:off x="6312024" y="321297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……………... Vote Contre</a:t>
            </a:r>
          </a:p>
          <a:p>
            <a:endParaRPr lang="fr-FR" dirty="0"/>
          </a:p>
          <a:p>
            <a:r>
              <a:rPr lang="fr-FR" dirty="0"/>
              <a:t>……………... Vote Abstention</a:t>
            </a:r>
          </a:p>
          <a:p>
            <a:endParaRPr lang="fr-FR" dirty="0"/>
          </a:p>
          <a:p>
            <a:r>
              <a:rPr lang="fr-FR" dirty="0"/>
              <a:t>……………... Vote Pour</a:t>
            </a:r>
          </a:p>
          <a:p>
            <a:endParaRPr lang="fr-FR" dirty="0"/>
          </a:p>
        </p:txBody>
      </p:sp>
      <p:pic>
        <p:nvPicPr>
          <p:cNvPr id="9" name="Image 8" descr="logos_Cd_Loire-Atlantique">
            <a:extLst>
              <a:ext uri="{FF2B5EF4-FFF2-40B4-BE49-F238E27FC236}">
                <a16:creationId xmlns:a16="http://schemas.microsoft.com/office/drawing/2014/main" id="{F2EA7DF8-9791-4D77-9C1A-E542F0034A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149503-435F-4349-8065-C6A5E89E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43EE33F-9379-60AE-215D-31EAC6CC1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809" y="4418778"/>
            <a:ext cx="1832878" cy="175432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C06201-B327-602D-4EF9-4148A15EB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459" y="2212203"/>
            <a:ext cx="1986436" cy="1524474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8A1945-EBEE-2DB8-FCB4-4606DC77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4" y="2884336"/>
            <a:ext cx="3816424" cy="2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5FA794A-32ED-DC8F-74C0-C9CB6FE6E691}"/>
              </a:ext>
            </a:extLst>
          </p:cNvPr>
          <p:cNvSpPr txBox="1"/>
          <p:nvPr/>
        </p:nvSpPr>
        <p:spPr>
          <a:xfrm>
            <a:off x="9443090" y="36087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Trésorier Adjoint</a:t>
            </a:r>
          </a:p>
          <a:p>
            <a:pPr algn="ctr"/>
            <a:r>
              <a:rPr lang="fr-FR" dirty="0"/>
              <a:t>Pitch and Putt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6EEF3BF-AF0A-EB83-8AA0-9720ADD789AC}"/>
              </a:ext>
            </a:extLst>
          </p:cNvPr>
          <p:cNvSpPr txBox="1"/>
          <p:nvPr/>
        </p:nvSpPr>
        <p:spPr>
          <a:xfrm>
            <a:off x="9301350" y="6152121"/>
            <a:ext cx="264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Représentante tour Bleu</a:t>
            </a:r>
          </a:p>
        </p:txBody>
      </p:sp>
    </p:spTree>
    <p:extLst>
      <p:ext uri="{BB962C8B-B14F-4D97-AF65-F5344CB8AC3E}">
        <p14:creationId xmlns:p14="http://schemas.microsoft.com/office/powerpoint/2010/main" val="27217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Retrospective 2022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992A54-662A-4E72-9A66-DB9A02C0C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" y="2254268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1CB0A5-387E-4ED0-B8D6-B9C0AE5E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793" y="2254268"/>
            <a:ext cx="2705956" cy="21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82204C-8FE2-6936-C3CA-0E42B4D81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32" y="3140968"/>
            <a:ext cx="3281268" cy="31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Bilan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Financier 2022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992A54-662A-4E72-9A66-DB9A02C0C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1CB0A5-387E-4ED0-B8D6-B9C0AE5E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1703512" y="509488"/>
            <a:ext cx="8496944" cy="584941"/>
          </a:xfrm>
        </p:spPr>
        <p:txBody>
          <a:bodyPr/>
          <a:lstStyle/>
          <a:p>
            <a:r>
              <a:rPr lang="fr-FR" sz="2400" dirty="0"/>
              <a:t>Budget 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9D2380-64C7-4589-BF20-F37BB594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6" y="1340767"/>
            <a:ext cx="5191964" cy="5328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4D04A9-FC2C-48D5-B85A-A177AFD2D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384" y="1675632"/>
            <a:ext cx="5580220" cy="22820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C88684-A743-475B-8464-9B4227911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4149080"/>
            <a:ext cx="3888432" cy="2327875"/>
          </a:xfrm>
          <a:prstGeom prst="rect">
            <a:avLst/>
          </a:prstGeom>
        </p:spPr>
      </p:pic>
      <p:pic>
        <p:nvPicPr>
          <p:cNvPr id="8" name="Image 7" descr="logos_Cd_Loire-Atlantique">
            <a:extLst>
              <a:ext uri="{FF2B5EF4-FFF2-40B4-BE49-F238E27FC236}">
                <a16:creationId xmlns:a16="http://schemas.microsoft.com/office/drawing/2014/main" id="{AAC24BF7-188D-33BD-D874-A665DB5F64F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23DDF1-FB89-AA28-E3FD-3A1F9F68F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Bilan Financier Comptes 2022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5628"/>
            <a:ext cx="679403" cy="8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logos_Cd_Loire-Atlantique">
            <a:extLst>
              <a:ext uri="{FF2B5EF4-FFF2-40B4-BE49-F238E27FC236}">
                <a16:creationId xmlns:a16="http://schemas.microsoft.com/office/drawing/2014/main" id="{C9082D8D-D62F-4A7D-A8F9-0D8810A147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F9127C-40CA-43B1-9304-43FE8361B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7E8DAB-A707-6573-9B43-DC01F53A3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221" y="1557812"/>
            <a:ext cx="793753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9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Bilan Financier Comptes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7B28476-B840-4E08-BF04-44094F78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5628"/>
            <a:ext cx="679403" cy="8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 descr="logos_Cd_Loire-Atlantique">
            <a:extLst>
              <a:ext uri="{FF2B5EF4-FFF2-40B4-BE49-F238E27FC236}">
                <a16:creationId xmlns:a16="http://schemas.microsoft.com/office/drawing/2014/main" id="{132B0BD7-66F2-44FA-8FF9-E689184E9E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7499196-116D-43DD-8A0E-32AA1D806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4C0F4E3-6548-AA7A-1656-6FE5046C2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652" y="1440464"/>
            <a:ext cx="6498677" cy="5240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BF5A3-DA38-AFBF-96A2-4A4BFFF86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00" y="2262017"/>
            <a:ext cx="5299333" cy="20310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D9E5E3-F961-E7FC-BF2C-418FEF095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042" y="2262017"/>
            <a:ext cx="6561658" cy="30883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7C8766-F4AE-4982-CB27-A1E77E951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618" y="5733256"/>
            <a:ext cx="7632610" cy="6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6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623392" y="116632"/>
            <a:ext cx="10670973" cy="584941"/>
          </a:xfrm>
        </p:spPr>
        <p:txBody>
          <a:bodyPr/>
          <a:lstStyle/>
          <a:p>
            <a:r>
              <a:rPr lang="fr-FR" sz="2400" dirty="0"/>
              <a:t>Bilan Financier Comptes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572C5D5-2352-42D3-B72E-F808180F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5628"/>
            <a:ext cx="679403" cy="8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logos_Cd_Loire-Atlantique">
            <a:extLst>
              <a:ext uri="{FF2B5EF4-FFF2-40B4-BE49-F238E27FC236}">
                <a16:creationId xmlns:a16="http://schemas.microsoft.com/office/drawing/2014/main" id="{CE02A0EC-02A9-4B4E-91C2-FFD07060EC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D66DD1-7E61-458F-B381-E158E0038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4CE8E1-12B3-EFC8-82AB-E71D97476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624" y="1036004"/>
            <a:ext cx="6956062" cy="55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2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/>
          </p:cNvSpPr>
          <p:nvPr/>
        </p:nvSpPr>
        <p:spPr>
          <a:xfrm>
            <a:off x="3143672" y="764704"/>
            <a:ext cx="5904656" cy="10801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fr-FR" sz="2400" dirty="0"/>
              <a:t>Vote Résolution N°3 </a:t>
            </a:r>
          </a:p>
          <a:p>
            <a:r>
              <a:rPr lang="fr-FR" sz="2400" dirty="0"/>
              <a:t>Approbation Comptes 2022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4" y="2884336"/>
            <a:ext cx="3816424" cy="2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5A9C62-D09C-4A0F-AED0-067718BD937F}"/>
              </a:ext>
            </a:extLst>
          </p:cNvPr>
          <p:cNvSpPr txBox="1"/>
          <p:nvPr/>
        </p:nvSpPr>
        <p:spPr>
          <a:xfrm>
            <a:off x="6312024" y="321297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……………... Vote Contre</a:t>
            </a:r>
          </a:p>
          <a:p>
            <a:endParaRPr lang="fr-FR" dirty="0"/>
          </a:p>
          <a:p>
            <a:r>
              <a:rPr lang="fr-FR" dirty="0"/>
              <a:t>……………... Vote Abstention</a:t>
            </a:r>
          </a:p>
          <a:p>
            <a:endParaRPr lang="fr-FR" dirty="0"/>
          </a:p>
          <a:p>
            <a:r>
              <a:rPr lang="fr-FR" dirty="0"/>
              <a:t>……………... Vote Pour</a:t>
            </a:r>
          </a:p>
          <a:p>
            <a:endParaRPr lang="fr-FR" dirty="0"/>
          </a:p>
        </p:txBody>
      </p:sp>
      <p:pic>
        <p:nvPicPr>
          <p:cNvPr id="9" name="Image 8" descr="logos_Cd_Loire-Atlantique">
            <a:extLst>
              <a:ext uri="{FF2B5EF4-FFF2-40B4-BE49-F238E27FC236}">
                <a16:creationId xmlns:a16="http://schemas.microsoft.com/office/drawing/2014/main" id="{F2EA7DF8-9791-4D77-9C1A-E542F0034A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149503-435F-4349-8065-C6A5E89ED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/>
          </p:cNvSpPr>
          <p:nvPr/>
        </p:nvSpPr>
        <p:spPr>
          <a:xfrm>
            <a:off x="3114660" y="574920"/>
            <a:ext cx="5904656" cy="79941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fr-FR" sz="2400" dirty="0"/>
              <a:t>Vote Résolution N°4 </a:t>
            </a:r>
          </a:p>
          <a:p>
            <a:r>
              <a:rPr lang="fr-FR" sz="2400" dirty="0"/>
              <a:t>Approbation PV AGO 2022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632224"/>
            <a:ext cx="2521833" cy="159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5A9C62-D09C-4A0F-AED0-067718BD937F}"/>
              </a:ext>
            </a:extLst>
          </p:cNvPr>
          <p:cNvSpPr txBox="1"/>
          <p:nvPr/>
        </p:nvSpPr>
        <p:spPr>
          <a:xfrm>
            <a:off x="7752184" y="458951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……………... Vote Contre</a:t>
            </a:r>
          </a:p>
          <a:p>
            <a:endParaRPr lang="fr-FR" dirty="0"/>
          </a:p>
          <a:p>
            <a:r>
              <a:rPr lang="fr-FR" dirty="0"/>
              <a:t>……………... Vote Abstention</a:t>
            </a:r>
          </a:p>
          <a:p>
            <a:endParaRPr lang="fr-FR" dirty="0"/>
          </a:p>
          <a:p>
            <a:r>
              <a:rPr lang="fr-FR" dirty="0"/>
              <a:t>……………... Vote Pour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710213-6F16-412F-8920-6DD5B8CF55D0}"/>
              </a:ext>
            </a:extLst>
          </p:cNvPr>
          <p:cNvSpPr txBox="1"/>
          <p:nvPr/>
        </p:nvSpPr>
        <p:spPr>
          <a:xfrm>
            <a:off x="3503712" y="1914211"/>
            <a:ext cx="446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https://cdgolf44.fr/assemblees-generales/</a:t>
            </a:r>
          </a:p>
        </p:txBody>
      </p:sp>
      <p:pic>
        <p:nvPicPr>
          <p:cNvPr id="11" name="Image 10" descr="logos_Cd_Loire-Atlantique">
            <a:extLst>
              <a:ext uri="{FF2B5EF4-FFF2-40B4-BE49-F238E27FC236}">
                <a16:creationId xmlns:a16="http://schemas.microsoft.com/office/drawing/2014/main" id="{ADF77E63-5322-4360-BBD9-2C22737DD7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395F4C-9363-4467-B16A-82F7AA966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373E72-0532-4744-2413-054222122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2436486"/>
            <a:ext cx="6690039" cy="3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67408" y="394207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 sportive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A88EA2-1C8D-40DC-8929-2178EEF0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0D0B70-C972-4C54-A183-A2720696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hangingPunct="1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17759F6-C94D-455A-A85B-6503DD210FD9}"/>
              </a:ext>
            </a:extLst>
          </p:cNvPr>
          <p:cNvSpPr txBox="1">
            <a:spLocks/>
          </p:cNvSpPr>
          <p:nvPr/>
        </p:nvSpPr>
        <p:spPr>
          <a:xfrm>
            <a:off x="5576079" y="1340768"/>
            <a:ext cx="6430307" cy="4854759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571500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Rapport moral du Président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	Yann Miro del Valle</a:t>
            </a:r>
          </a:p>
          <a:p>
            <a:pPr marL="571500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Organigramme / Contacts 2023 	Yann Miro del Valle</a:t>
            </a:r>
          </a:p>
          <a:p>
            <a:pPr marL="571500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Rétrospective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2022		Yann Miro del Valle</a:t>
            </a:r>
          </a:p>
          <a:p>
            <a:pPr marL="571500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Bilan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Financier 2022 		Stéphane Nicolas</a:t>
            </a:r>
          </a:p>
          <a:p>
            <a:pPr marL="571500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Commission sportive		Marcel Combot                                                           </a:t>
            </a:r>
          </a:p>
          <a:p>
            <a:pPr marL="571500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Commission Jeunes		Sandrine et Cécile</a:t>
            </a:r>
          </a:p>
          <a:p>
            <a:pPr marL="571500" lvl="1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Commission Golf Entreprise	Dominique Peurey</a:t>
            </a:r>
          </a:p>
          <a:p>
            <a:pPr marL="571500" lvl="1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Commission Communication	Céline Doublet</a:t>
            </a:r>
          </a:p>
          <a:p>
            <a:pPr marL="571500" lvl="1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Ce qui a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marché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pas ? 	Yann Miro del Valle</a:t>
            </a:r>
          </a:p>
          <a:p>
            <a:pPr marL="571500" lvl="1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Calendrier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2023 		Resp. de Commission</a:t>
            </a:r>
          </a:p>
          <a:p>
            <a:pPr marL="571500" lvl="1" indent="-2286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Budget 2023			Yann Miro del Valle</a:t>
            </a:r>
          </a:p>
          <a:p>
            <a:pPr marL="342900" lvl="1" indent="0" hangingPunct="1">
              <a:lnSpc>
                <a:spcPct val="90000"/>
              </a:lnSpc>
              <a:buNone/>
            </a:pP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 6" descr="logos_Cd_Loire-Atlantiq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19" y="300093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CD7B3C-95D3-4521-93DA-3E9A15273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565" y="148413"/>
            <a:ext cx="1099821" cy="8768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351584" y="558591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Commission Sportive</a:t>
            </a:r>
          </a:p>
        </p:txBody>
      </p:sp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08649426-4E6A-4111-ADFD-417198593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156292"/>
              </p:ext>
            </p:extLst>
          </p:nvPr>
        </p:nvGraphicFramePr>
        <p:xfrm>
          <a:off x="-672752" y="1988840"/>
          <a:ext cx="6480720" cy="464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C67F1F5-F3F1-5E2F-BAD6-92017B1EB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48" y="1484784"/>
            <a:ext cx="8678855" cy="49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67408" y="394207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 Jeunes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A88EA2-1C8D-40DC-8929-2178EEF0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0D0B70-C972-4C54-A183-A2720696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2ème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Entracte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Pop corn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82204C-8FE2-6936-C3CA-0E42B4D8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420888"/>
            <a:ext cx="3281268" cy="31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412071" y="591680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Commission Jeunes</a:t>
            </a:r>
          </a:p>
        </p:txBody>
      </p:sp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A14EB5-A5EA-835D-6923-3549DE1C9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628800"/>
            <a:ext cx="9261337" cy="50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67408" y="394207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 Golf Entreprise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A88EA2-1C8D-40DC-8929-2178EEF0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0D0B70-C972-4C54-A183-A2720696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FC05F5-8188-16B2-B35D-BD340A8D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08399"/>
            <a:ext cx="10567496" cy="6536792"/>
          </a:xfrm>
          <a:prstGeom prst="rect">
            <a:avLst/>
          </a:prstGeom>
        </p:spPr>
      </p:pic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5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67408" y="332656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Scolaire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A88EA2-1C8D-40DC-8929-2178EEF0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0D0B70-C972-4C54-A183-A2720696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3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90C306E-01B4-EE75-9D9B-E518B1CD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258104"/>
            <a:ext cx="10862891" cy="53742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495600" y="324776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Commission Scolaire</a:t>
            </a:r>
          </a:p>
        </p:txBody>
      </p:sp>
    </p:spTree>
    <p:extLst>
      <p:ext uri="{BB962C8B-B14F-4D97-AF65-F5344CB8AC3E}">
        <p14:creationId xmlns:p14="http://schemas.microsoft.com/office/powerpoint/2010/main" val="223682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67408" y="394207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 Communication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A88EA2-1C8D-40DC-8929-2178EEF0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0D0B70-C972-4C54-A183-A2720696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5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495600" y="324776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Commission Communication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B1627F-77E7-3754-15C4-98721C7D3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10" y="1423265"/>
            <a:ext cx="6612418" cy="30323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67F120-B745-A25D-E928-B8AF14142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877" y="4423714"/>
            <a:ext cx="3013654" cy="1632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A6B9BF-50E9-C2BC-C0C8-B3CB650D1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463" y="4912390"/>
            <a:ext cx="3054649" cy="16208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99B8C2-4F74-6C53-A0D5-7F36E972C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512" y="4713473"/>
            <a:ext cx="2693803" cy="14425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7ABB3C-120F-ABD7-CBC2-D6A981D5C8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710" y="5157192"/>
            <a:ext cx="2780290" cy="14892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0F00759-B4D9-AD93-8462-65E05812CD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564" y="2184322"/>
            <a:ext cx="2088232" cy="1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9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Rapport moral du Président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CA6A84-9086-48A7-B8B8-B63C46644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1DB5D9-D34A-4568-B932-A0DDAE11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8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 qui a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marché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086C5B-9FDB-46D8-AB33-962069A2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03" y="1928621"/>
            <a:ext cx="9857193" cy="43682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6290D8-09F6-4A8E-971E-28175E0A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373" y="51013"/>
            <a:ext cx="2734306" cy="14744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CE34E8-5255-49CA-B8B9-45CD76A1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55" y="353160"/>
            <a:ext cx="822858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2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495600" y="324776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qui 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marché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pas ?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Version AS / Direction Golf / Ligue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7E9008D-22C9-3100-3A41-FB0BE05AE229}"/>
              </a:ext>
            </a:extLst>
          </p:cNvPr>
          <p:cNvCxnSpPr/>
          <p:nvPr/>
        </p:nvCxnSpPr>
        <p:spPr>
          <a:xfrm>
            <a:off x="5663952" y="184482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7DF471-3B4B-BE54-B4BA-35633973D4C7}"/>
              </a:ext>
            </a:extLst>
          </p:cNvPr>
          <p:cNvSpPr txBox="1"/>
          <p:nvPr/>
        </p:nvSpPr>
        <p:spPr>
          <a:xfrm>
            <a:off x="623392" y="2132856"/>
            <a:ext cx="4824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-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r>
              <a:rPr lang="fr-FR" dirty="0"/>
              <a:t>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AE025E-31E1-3679-0463-22F0C87DEDDF}"/>
              </a:ext>
            </a:extLst>
          </p:cNvPr>
          <p:cNvSpPr txBox="1"/>
          <p:nvPr/>
        </p:nvSpPr>
        <p:spPr>
          <a:xfrm>
            <a:off x="5939022" y="2132856"/>
            <a:ext cx="4824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 - 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-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5E17A5-0735-8BE3-74C3-BF2F6F6F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306621"/>
            <a:ext cx="1088042" cy="10764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697D79-84B2-9644-7D8D-4D16F7C4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653" y="1362290"/>
            <a:ext cx="1088039" cy="10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5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495600" y="324776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qui 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marché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pas ?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Version CD Golf 44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7E9008D-22C9-3100-3A41-FB0BE05AE229}"/>
              </a:ext>
            </a:extLst>
          </p:cNvPr>
          <p:cNvCxnSpPr/>
          <p:nvPr/>
        </p:nvCxnSpPr>
        <p:spPr>
          <a:xfrm>
            <a:off x="5663952" y="184482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7DF471-3B4B-BE54-B4BA-35633973D4C7}"/>
              </a:ext>
            </a:extLst>
          </p:cNvPr>
          <p:cNvSpPr txBox="1"/>
          <p:nvPr/>
        </p:nvSpPr>
        <p:spPr>
          <a:xfrm>
            <a:off x="191347" y="2132856"/>
            <a:ext cx="5616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Très bonne relation avec les Directions / AS / Parents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Challenge Junior 44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Esprit Innovateur / Organisation / Rigueur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Compétitions Adultes (Interclubs / Champ. Dép. / GE)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Digitalisation du CD Golf 44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Le site Internet / Inscription ISP / Hello Asso /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Publication Résultats etc..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Esprit d’équipe / Convivialité interne du CD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AE025E-31E1-3679-0463-22F0C87DEDDF}"/>
              </a:ext>
            </a:extLst>
          </p:cNvPr>
          <p:cNvSpPr txBox="1"/>
          <p:nvPr/>
        </p:nvSpPr>
        <p:spPr>
          <a:xfrm>
            <a:off x="5939022" y="2132856"/>
            <a:ext cx="4824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Interclubs Jeunes (Demi teinte)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gestion des factures vers les AS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Certaines communications n’arrivent pas aux membres AS ou aux personnes concernées (ex.  Journée </a:t>
            </a:r>
            <a:r>
              <a:rPr lang="fr-FR" dirty="0" err="1"/>
              <a:t>Jx</a:t>
            </a:r>
            <a:r>
              <a:rPr lang="fr-FR" dirty="0"/>
              <a:t>, les infos jeunes… 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Communication Ligue / CD 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5E17A5-0735-8BE3-74C3-BF2F6F6F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306621"/>
            <a:ext cx="1088042" cy="10764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697D79-84B2-9644-7D8D-4D16F7C4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653" y="1362290"/>
            <a:ext cx="1088039" cy="10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4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Calendrier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Global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CA6A84-9086-48A7-B8B8-B63C46644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1DB5D9-D34A-4568-B932-A0DDAE11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3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495600" y="324776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Calendrier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Global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1C0C24-98AC-3BCC-B9D3-A5C94EB8A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1" y="1334144"/>
            <a:ext cx="5472608" cy="41897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55810BA-557E-8D60-5975-075DC6342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697" y="2381820"/>
            <a:ext cx="6251313" cy="41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73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Calendrier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2023 - Jeunes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CA6A84-9086-48A7-B8B8-B63C46644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1DB5D9-D34A-4568-B932-A0DDAE11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68A46F-EFD1-E983-138D-876F85D21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6" y="128167"/>
            <a:ext cx="7892168" cy="66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4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Calendrier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2023 - Sportif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CA6A84-9086-48A7-B8B8-B63C46644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1DB5D9-D34A-4568-B932-A0DDAE11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60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239382A-15BD-FA28-380E-6CA72F0CF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01" y="268704"/>
            <a:ext cx="8923251" cy="61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9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Calendrier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2023 – Golf Entreprise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CA6A84-9086-48A7-B8B8-B63C46644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1DB5D9-D34A-4568-B932-A0DDAE11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246584" y="404664"/>
            <a:ext cx="10972800" cy="1143000"/>
          </a:xfrm>
        </p:spPr>
        <p:txBody>
          <a:bodyPr/>
          <a:lstStyle/>
          <a:p>
            <a:r>
              <a:rPr lang="fr-FR" sz="2400" dirty="0"/>
              <a:t>Rapport moral du Président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58197" y="1592580"/>
            <a:ext cx="8977507" cy="4525959"/>
          </a:xfrm>
        </p:spPr>
        <p:txBody>
          <a:bodyPr/>
          <a:lstStyle/>
          <a:p>
            <a:pPr marL="0" indent="0">
              <a:buNone/>
            </a:pPr>
            <a:r>
              <a:rPr lang="fr-FR" sz="1200" dirty="0"/>
              <a:t>	</a:t>
            </a:r>
            <a:r>
              <a:rPr lang="fr-FR" sz="1400" dirty="0"/>
              <a:t>Chères Présidentes, Présidents d’AS, Directrices, Directeurs de golfs, Actrices, Acteurs du monde du golf.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200" dirty="0"/>
              <a:t>							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200" dirty="0"/>
              <a:t>						</a:t>
            </a:r>
          </a:p>
          <a:p>
            <a:pPr marL="0" indent="0">
              <a:buNone/>
            </a:pPr>
            <a:r>
              <a:rPr lang="fr-FR" sz="1200" dirty="0"/>
              <a:t>						Yann Miro del Valle</a:t>
            </a:r>
          </a:p>
          <a:p>
            <a:pPr marL="457200" lvl="1" indent="0">
              <a:buNone/>
            </a:pPr>
            <a:r>
              <a:rPr lang="fr-FR" sz="1200" dirty="0"/>
              <a:t>						Président CD Golf 44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6" name="Image 5" descr="logos_Cd_Loire-Atlantiq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5589240"/>
            <a:ext cx="1800200" cy="997311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50" y="2492896"/>
            <a:ext cx="2682964" cy="245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59" y="4149080"/>
            <a:ext cx="1038074" cy="12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14B029-44FE-4E00-A048-5E8A0CC2F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9064EE-2D74-420D-9862-059AC4339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176" y="2261658"/>
            <a:ext cx="2842347" cy="220341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34E19-12AE-792C-A86F-E337E1A93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622" y="298772"/>
            <a:ext cx="8537851" cy="62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8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723145" y="476672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Diffusion Calendrier et Règlements Définitif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F3802D-B1CE-34E1-7B4D-780EF3ADE89A}"/>
              </a:ext>
            </a:extLst>
          </p:cNvPr>
          <p:cNvSpPr txBox="1"/>
          <p:nvPr/>
        </p:nvSpPr>
        <p:spPr>
          <a:xfrm>
            <a:off x="6303443" y="3731530"/>
            <a:ext cx="335549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	- Critérium Adultes</a:t>
            </a:r>
          </a:p>
          <a:p>
            <a:r>
              <a:rPr lang="fr-FR" dirty="0"/>
              <a:t>	- Pitch and Putt</a:t>
            </a:r>
          </a:p>
          <a:p>
            <a:r>
              <a:rPr lang="fr-FR" dirty="0"/>
              <a:t>	- Challenge Junior 44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198B57-4687-46F9-8AB0-0D9C0598A5E3}"/>
              </a:ext>
            </a:extLst>
          </p:cNvPr>
          <p:cNvSpPr txBox="1"/>
          <p:nvPr/>
        </p:nvSpPr>
        <p:spPr>
          <a:xfrm>
            <a:off x="6303443" y="5376858"/>
            <a:ext cx="33554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	- Féminine</a:t>
            </a:r>
          </a:p>
          <a:p>
            <a:r>
              <a:rPr lang="fr-FR" dirty="0"/>
              <a:t>	- Critérium Jeunes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47822-FA87-DC0E-416D-7A954F08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264" y="3548667"/>
            <a:ext cx="934208" cy="10120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6C57D2-FEA7-9963-0D62-B72934221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792" y="5047656"/>
            <a:ext cx="948680" cy="10277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11E1EA-1890-86F7-D193-E44063041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792" y="2060848"/>
            <a:ext cx="928782" cy="10061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930C4DC-DA43-5345-FCB5-BE6B164F033B}"/>
              </a:ext>
            </a:extLst>
          </p:cNvPr>
          <p:cNvSpPr txBox="1"/>
          <p:nvPr/>
        </p:nvSpPr>
        <p:spPr>
          <a:xfrm>
            <a:off x="6303443" y="2240772"/>
            <a:ext cx="33554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	- Calendrier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B20E10-D8F9-0E7D-A3A0-52105E3FE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969" y="2924944"/>
            <a:ext cx="1584176" cy="15020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581C06-7426-3CE2-EBF2-AE04C8FB9058}"/>
              </a:ext>
            </a:extLst>
          </p:cNvPr>
          <p:cNvSpPr txBox="1"/>
          <p:nvPr/>
        </p:nvSpPr>
        <p:spPr>
          <a:xfrm>
            <a:off x="916721" y="4376060"/>
            <a:ext cx="183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Limite Max</a:t>
            </a:r>
          </a:p>
        </p:txBody>
      </p:sp>
    </p:spTree>
    <p:extLst>
      <p:ext uri="{BB962C8B-B14F-4D97-AF65-F5344CB8AC3E}">
        <p14:creationId xmlns:p14="http://schemas.microsoft.com/office/powerpoint/2010/main" val="1877614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CA6A84-9086-48A7-B8B8-B63C46644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1DB5D9-D34A-4568-B932-A0DDAE11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4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623392" y="278127"/>
            <a:ext cx="10670973" cy="584941"/>
          </a:xfrm>
        </p:spPr>
        <p:txBody>
          <a:bodyPr/>
          <a:lstStyle/>
          <a:p>
            <a:r>
              <a:rPr lang="fr-FR" sz="2400" dirty="0"/>
              <a:t>III. Adhésions 2023</a:t>
            </a:r>
          </a:p>
        </p:txBody>
      </p:sp>
      <p:pic>
        <p:nvPicPr>
          <p:cNvPr id="4" name="Image 3" descr="logos_Cd_Loire-Atlantiq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BA8104-7CFB-4103-9D21-8DEA5D43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3E8006C-E83B-4857-ADC7-A2B62FA15BDF}"/>
              </a:ext>
            </a:extLst>
          </p:cNvPr>
          <p:cNvSpPr txBox="1"/>
          <p:nvPr/>
        </p:nvSpPr>
        <p:spPr>
          <a:xfrm>
            <a:off x="7394178" y="1916832"/>
            <a:ext cx="39001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Nombre adhérents au 31/12 année N-1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D8D6CC-C47B-144B-48C4-CC86D0B08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969" y="2924944"/>
            <a:ext cx="4916245" cy="22698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A3433-E991-7A57-1365-D10AA62A1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340768"/>
            <a:ext cx="6232747" cy="495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40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623392" y="278127"/>
            <a:ext cx="10670973" cy="584941"/>
          </a:xfrm>
        </p:spPr>
        <p:txBody>
          <a:bodyPr/>
          <a:lstStyle/>
          <a:p>
            <a:r>
              <a:rPr lang="fr-FR" sz="2400" dirty="0"/>
              <a:t>III. Budget 2023</a:t>
            </a:r>
          </a:p>
        </p:txBody>
      </p:sp>
      <p:pic>
        <p:nvPicPr>
          <p:cNvPr id="4" name="Image 3" descr="logos_Cd_Loire-Atlantiq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BA8104-7CFB-4103-9D21-8DEA5D43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9376AF-5256-BEFD-267B-903E6A2B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18" y="1268760"/>
            <a:ext cx="5242433" cy="27251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3DF639-A198-02D6-43A7-C47D32B1F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4126904"/>
            <a:ext cx="3570336" cy="24529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01DBFC-A120-6A1A-E6CA-17A5DAAE5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208" y="1268760"/>
            <a:ext cx="4945474" cy="51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4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_Cd_Loire-Atlantique">
            <a:extLst>
              <a:ext uri="{FF2B5EF4-FFF2-40B4-BE49-F238E27FC236}">
                <a16:creationId xmlns:a16="http://schemas.microsoft.com/office/drawing/2014/main" id="{6184FCCF-93EF-42BE-847B-F17CDF80F5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88C2AD-7C17-4F43-9468-C7AFF6C5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CC0C16D-833A-647B-F3E7-91FF4434F2AA}"/>
              </a:ext>
            </a:extLst>
          </p:cNvPr>
          <p:cNvSpPr txBox="1">
            <a:spLocks/>
          </p:cNvSpPr>
          <p:nvPr/>
        </p:nvSpPr>
        <p:spPr>
          <a:xfrm>
            <a:off x="2723145" y="476672"/>
            <a:ext cx="6431754" cy="77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Gestion des Encaissements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F9C812-A6D7-B075-1F8F-85056B28FA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68" y="2636912"/>
            <a:ext cx="1422347" cy="14223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8BF8466-0264-25B7-B1E2-86BB3A3EEDD3}"/>
              </a:ext>
            </a:extLst>
          </p:cNvPr>
          <p:cNvSpPr txBox="1"/>
          <p:nvPr/>
        </p:nvSpPr>
        <p:spPr>
          <a:xfrm>
            <a:off x="2458804" y="1977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Accepté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5EA984-CA6D-36DD-D4AB-5B8CB24FC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762470"/>
            <a:ext cx="3066276" cy="6575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302DC2-7089-D4ED-7F09-B29FBE13EF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147897"/>
            <a:ext cx="2279576" cy="1040821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935469F-6F55-1BF6-D4BB-37C3C290EE14}"/>
              </a:ext>
            </a:extLst>
          </p:cNvPr>
          <p:cNvCxnSpPr>
            <a:cxnSpLocks/>
          </p:cNvCxnSpPr>
          <p:nvPr/>
        </p:nvCxnSpPr>
        <p:spPr>
          <a:xfrm flipH="1">
            <a:off x="7032104" y="2924944"/>
            <a:ext cx="2592288" cy="144016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4B746E-A015-D3E4-947B-0F67BCF399B3}"/>
              </a:ext>
            </a:extLst>
          </p:cNvPr>
          <p:cNvCxnSpPr>
            <a:cxnSpLocks/>
          </p:cNvCxnSpPr>
          <p:nvPr/>
        </p:nvCxnSpPr>
        <p:spPr>
          <a:xfrm>
            <a:off x="7176120" y="2924944"/>
            <a:ext cx="2520280" cy="1368152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90E8CA5D-7D7D-2705-8557-A731EA5176EF}"/>
              </a:ext>
            </a:extLst>
          </p:cNvPr>
          <p:cNvSpPr txBox="1"/>
          <p:nvPr/>
        </p:nvSpPr>
        <p:spPr>
          <a:xfrm>
            <a:off x="6960096" y="1977120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Arrêt des Paiement par Chèque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7F3ED9D-B879-3019-A3CC-6ABBE08DB125}"/>
              </a:ext>
            </a:extLst>
          </p:cNvPr>
          <p:cNvCxnSpPr/>
          <p:nvPr/>
        </p:nvCxnSpPr>
        <p:spPr>
          <a:xfrm>
            <a:off x="5807968" y="1826822"/>
            <a:ext cx="0" cy="455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6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s_Cd_Loire-Atlantiq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16632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63352" y="126156"/>
            <a:ext cx="876300" cy="733425"/>
          </a:xfrm>
          <a:prstGeom prst="rect">
            <a:avLst/>
          </a:prstGeom>
        </p:spPr>
      </p:pic>
      <p:sp>
        <p:nvSpPr>
          <p:cNvPr id="7" name="Rectangle 5"/>
          <p:cNvSpPr txBox="1">
            <a:spLocks/>
          </p:cNvSpPr>
          <p:nvPr/>
        </p:nvSpPr>
        <p:spPr>
          <a:xfrm>
            <a:off x="2567608" y="1052736"/>
            <a:ext cx="5904656" cy="63894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fr-FR" sz="2400" dirty="0"/>
              <a:t>Vote N°5 - Approbation Budget 2023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292808"/>
            <a:ext cx="4896544" cy="309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89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623392" y="116632"/>
            <a:ext cx="10670973" cy="584941"/>
          </a:xfrm>
        </p:spPr>
        <p:txBody>
          <a:bodyPr/>
          <a:lstStyle/>
          <a:p>
            <a:r>
              <a:rPr lang="fr-FR" sz="2400" dirty="0"/>
              <a:t>XIII. Tour de Table Construction 2023 - 2024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263352" y="1009590"/>
            <a:ext cx="10972800" cy="4525959"/>
          </a:xfrm>
          <a:ln>
            <a:solidFill>
              <a:schemeClr val="accent1"/>
            </a:solidFill>
          </a:ln>
        </p:spPr>
        <p:txBody>
          <a:bodyPr/>
          <a:lstStyle/>
          <a:p>
            <a:pPr lvl="1"/>
            <a:endParaRPr lang="fr-FR" sz="1200" dirty="0"/>
          </a:p>
          <a:p>
            <a:pPr lvl="1"/>
            <a:endParaRPr lang="fr-FR" sz="1200" dirty="0"/>
          </a:p>
          <a:p>
            <a:pPr marL="457200" lvl="1" indent="0">
              <a:buNone/>
            </a:pPr>
            <a:endParaRPr lang="fr-FR" sz="12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fr-FR" sz="14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fr-FR" sz="14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fr-FR" sz="1400" dirty="0"/>
          </a:p>
          <a:p>
            <a:pPr lvl="1"/>
            <a:endParaRPr lang="fr-FR" sz="1200" dirty="0"/>
          </a:p>
          <a:p>
            <a:pPr lvl="1"/>
            <a:endParaRPr lang="fr-FR" sz="1200" dirty="0"/>
          </a:p>
          <a:p>
            <a:pPr marL="742950" lvl="2" indent="-342900">
              <a:spcBef>
                <a:spcPts val="800"/>
              </a:spcBef>
            </a:pPr>
            <a:endParaRPr lang="fr-FR" sz="1400" dirty="0"/>
          </a:p>
          <a:p>
            <a:pPr marL="742950" lvl="2" indent="-342900">
              <a:spcBef>
                <a:spcPts val="800"/>
              </a:spcBef>
            </a:pPr>
            <a:endParaRPr lang="fr-FR" sz="1200" dirty="0"/>
          </a:p>
          <a:p>
            <a:pPr marL="742950" lvl="2" indent="-342900">
              <a:spcBef>
                <a:spcPts val="800"/>
              </a:spcBef>
            </a:pPr>
            <a:endParaRPr lang="fr-FR" sz="1200" dirty="0"/>
          </a:p>
          <a:p>
            <a:pPr marL="742950" lvl="2" indent="-342900">
              <a:spcBef>
                <a:spcPts val="800"/>
              </a:spcBef>
            </a:pPr>
            <a:endParaRPr lang="fr-FR" sz="600" dirty="0"/>
          </a:p>
          <a:p>
            <a:pPr marL="742950" lvl="2" indent="-342900">
              <a:spcBef>
                <a:spcPts val="800"/>
              </a:spcBef>
            </a:pPr>
            <a:endParaRPr lang="fr-FR" sz="1200" dirty="0"/>
          </a:p>
        </p:txBody>
      </p:sp>
      <p:pic>
        <p:nvPicPr>
          <p:cNvPr id="8" name="Image 7" descr="logos_Cd_Loire-Atlantique">
            <a:extLst>
              <a:ext uri="{FF2B5EF4-FFF2-40B4-BE49-F238E27FC236}">
                <a16:creationId xmlns:a16="http://schemas.microsoft.com/office/drawing/2014/main" id="{9B0D09F2-3245-4DAD-B806-8C0264D183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12DBF6-C2F7-4BC6-B55E-5AB441DA6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  <p:pic>
        <p:nvPicPr>
          <p:cNvPr id="6" name="Image 5" descr="Une image contenant ustensiles de cuisine, pot&#10;&#10;Description générée automatiquement">
            <a:extLst>
              <a:ext uri="{FF2B5EF4-FFF2-40B4-BE49-F238E27FC236}">
                <a16:creationId xmlns:a16="http://schemas.microsoft.com/office/drawing/2014/main" id="{9DCBE96A-489D-DF84-01D1-933D39AA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772816"/>
            <a:ext cx="3500214" cy="29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2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623392" y="116632"/>
            <a:ext cx="10670973" cy="584941"/>
          </a:xfrm>
        </p:spPr>
        <p:txBody>
          <a:bodyPr/>
          <a:lstStyle/>
          <a:p>
            <a:r>
              <a:rPr lang="fr-FR" sz="2400" dirty="0"/>
              <a:t>XIII. Conclusion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263352" y="1009590"/>
            <a:ext cx="10972800" cy="4525959"/>
          </a:xfrm>
          <a:ln>
            <a:solidFill>
              <a:schemeClr val="accent1"/>
            </a:solidFill>
          </a:ln>
        </p:spPr>
        <p:txBody>
          <a:bodyPr/>
          <a:lstStyle/>
          <a:p>
            <a:pPr lvl="1"/>
            <a:endParaRPr lang="fr-FR" sz="1200" dirty="0"/>
          </a:p>
          <a:p>
            <a:pPr lvl="1"/>
            <a:endParaRPr lang="fr-FR" sz="1200" dirty="0"/>
          </a:p>
          <a:p>
            <a:pPr marL="457200" lvl="1" indent="0">
              <a:buNone/>
            </a:pPr>
            <a:endParaRPr lang="fr-FR" sz="12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fr-FR" sz="14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fr-FR" sz="14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fr-FR" sz="1400" dirty="0"/>
          </a:p>
          <a:p>
            <a:pPr lvl="1"/>
            <a:endParaRPr lang="fr-FR" sz="1200" dirty="0"/>
          </a:p>
          <a:p>
            <a:pPr lvl="1"/>
            <a:endParaRPr lang="fr-FR" sz="1200" dirty="0"/>
          </a:p>
          <a:p>
            <a:pPr marL="742950" lvl="2" indent="-342900">
              <a:spcBef>
                <a:spcPts val="800"/>
              </a:spcBef>
            </a:pPr>
            <a:endParaRPr lang="fr-FR" sz="1400" dirty="0"/>
          </a:p>
          <a:p>
            <a:pPr marL="742950" lvl="2" indent="-342900">
              <a:spcBef>
                <a:spcPts val="800"/>
              </a:spcBef>
            </a:pPr>
            <a:endParaRPr lang="fr-FR" sz="1200" dirty="0"/>
          </a:p>
          <a:p>
            <a:pPr marL="742950" lvl="2" indent="-342900">
              <a:spcBef>
                <a:spcPts val="800"/>
              </a:spcBef>
            </a:pPr>
            <a:endParaRPr lang="fr-FR" sz="1200" dirty="0"/>
          </a:p>
          <a:p>
            <a:pPr marL="742950" lvl="2" indent="-342900">
              <a:spcBef>
                <a:spcPts val="800"/>
              </a:spcBef>
            </a:pPr>
            <a:endParaRPr lang="fr-FR" sz="600" dirty="0"/>
          </a:p>
          <a:p>
            <a:pPr marL="742950" lvl="2" indent="-342900">
              <a:spcBef>
                <a:spcPts val="800"/>
              </a:spcBef>
            </a:pPr>
            <a:endParaRPr lang="fr-F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24" y="1412776"/>
            <a:ext cx="4320480" cy="205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5605792" y="3645024"/>
            <a:ext cx="3960440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indent="0" algn="ctr">
              <a:buNone/>
            </a:pPr>
            <a:r>
              <a:rPr lang="fr-FR" sz="1400" dirty="0"/>
              <a:t>Votre temps</a:t>
            </a:r>
          </a:p>
          <a:p>
            <a:pPr marL="0" indent="0" algn="ctr">
              <a:buNone/>
            </a:pPr>
            <a:r>
              <a:rPr lang="fr-FR" sz="1400" dirty="0"/>
              <a:t>Votre écoute</a:t>
            </a:r>
          </a:p>
          <a:p>
            <a:pPr marL="0" indent="0" algn="ctr">
              <a:buNone/>
            </a:pPr>
            <a:r>
              <a:rPr lang="fr-FR" sz="1400" dirty="0"/>
              <a:t>Votre patience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44824"/>
            <a:ext cx="1465510" cy="14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479376" y="3573016"/>
            <a:ext cx="3960440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0" indent="0" algn="ctr">
              <a:buNone/>
            </a:pPr>
            <a:r>
              <a:rPr lang="fr-FR" sz="1400" dirty="0"/>
              <a:t>Si vous avez des idées, des envies, souhaits, propositions…. </a:t>
            </a:r>
          </a:p>
          <a:p>
            <a:pPr marL="0" indent="0" algn="ctr">
              <a:buNone/>
            </a:pPr>
            <a:r>
              <a:rPr lang="fr-FR" sz="1400" dirty="0"/>
              <a:t>Partagez les avec les responsables de commissions</a:t>
            </a:r>
          </a:p>
        </p:txBody>
      </p:sp>
      <p:pic>
        <p:nvPicPr>
          <p:cNvPr id="10" name="Image 9" descr="logos_Cd_Loire-Atlantique">
            <a:extLst>
              <a:ext uri="{FF2B5EF4-FFF2-40B4-BE49-F238E27FC236}">
                <a16:creationId xmlns:a16="http://schemas.microsoft.com/office/drawing/2014/main" id="{3966225D-CA90-4E60-BA54-FAFF789DB33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" y="233264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E57BAB-30DF-41F7-900F-903101F3F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0536" y="128167"/>
            <a:ext cx="1027813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/>
          </p:cNvSpPr>
          <p:nvPr/>
        </p:nvSpPr>
        <p:spPr>
          <a:xfrm>
            <a:off x="2542880" y="692696"/>
            <a:ext cx="7225528" cy="144016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fr-FR" sz="2400" dirty="0"/>
              <a:t>Vote Résolution  N°1 </a:t>
            </a:r>
          </a:p>
          <a:p>
            <a:r>
              <a:rPr lang="fr-FR" sz="2400" dirty="0"/>
              <a:t>Vote Rapport Moral du président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4" y="2884336"/>
            <a:ext cx="3816424" cy="2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5A9C62-D09C-4A0F-AED0-067718BD937F}"/>
              </a:ext>
            </a:extLst>
          </p:cNvPr>
          <p:cNvSpPr txBox="1"/>
          <p:nvPr/>
        </p:nvSpPr>
        <p:spPr>
          <a:xfrm>
            <a:off x="6312024" y="321297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……………... Vote Contre</a:t>
            </a:r>
          </a:p>
          <a:p>
            <a:endParaRPr lang="fr-FR" dirty="0"/>
          </a:p>
          <a:p>
            <a:r>
              <a:rPr lang="fr-FR" dirty="0"/>
              <a:t>……………... Vote Abstention</a:t>
            </a:r>
          </a:p>
          <a:p>
            <a:endParaRPr lang="fr-FR" dirty="0"/>
          </a:p>
          <a:p>
            <a:r>
              <a:rPr lang="fr-FR" dirty="0"/>
              <a:t>……………... Vote Pour</a:t>
            </a:r>
          </a:p>
          <a:p>
            <a:endParaRPr lang="fr-FR" dirty="0"/>
          </a:p>
        </p:txBody>
      </p:sp>
      <p:pic>
        <p:nvPicPr>
          <p:cNvPr id="9" name="Image 8" descr="logos_Cd_Loire-Atlantique">
            <a:extLst>
              <a:ext uri="{FF2B5EF4-FFF2-40B4-BE49-F238E27FC236}">
                <a16:creationId xmlns:a16="http://schemas.microsoft.com/office/drawing/2014/main" id="{F2EA7DF8-9791-4D77-9C1A-E542F0034A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149503-435F-4349-8065-C6A5E89ED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hangingPunct="1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Organigramme et Contacts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6EC635-D48D-483B-859F-3EC1A975C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852936"/>
            <a:ext cx="2951811" cy="19629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9A9613A-F52F-4F91-A436-3A85DBD6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5" y="2657891"/>
            <a:ext cx="2705956" cy="2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2639616" y="279085"/>
            <a:ext cx="5904656" cy="689409"/>
          </a:xfrm>
        </p:spPr>
        <p:txBody>
          <a:bodyPr/>
          <a:lstStyle/>
          <a:p>
            <a:r>
              <a:rPr lang="fr-FR" sz="2400" dirty="0"/>
              <a:t>Organigramme 2023</a:t>
            </a:r>
          </a:p>
        </p:txBody>
      </p:sp>
      <p:pic>
        <p:nvPicPr>
          <p:cNvPr id="6" name="Image 5" descr="logos_Cd_Loire-Atlantiq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14B029-44FE-4E00-A048-5E8A0CC2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B00A3F-2C19-4439-B3C8-9BB52BF2A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90" y="160135"/>
            <a:ext cx="622926" cy="880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31F7F4-19B3-4E50-8FA5-81743F1EF129}"/>
              </a:ext>
            </a:extLst>
          </p:cNvPr>
          <p:cNvSpPr/>
          <p:nvPr/>
        </p:nvSpPr>
        <p:spPr>
          <a:xfrm>
            <a:off x="8435941" y="4581128"/>
            <a:ext cx="3420699" cy="1308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3E9783-4C61-4828-0BB3-33788A6BA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598" y="1089667"/>
            <a:ext cx="8947592" cy="46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7BF896-FF8D-5A02-E819-17014E7E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411000"/>
            <a:ext cx="10349609" cy="6447000"/>
          </a:xfrm>
          <a:prstGeom prst="rect">
            <a:avLst/>
          </a:prstGeom>
        </p:spPr>
      </p:pic>
      <p:pic>
        <p:nvPicPr>
          <p:cNvPr id="6" name="Image 5" descr="logos_Cd_Loire-Atlantiq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14B029-44FE-4E00-A048-5E8A0CC2F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title"/>
          </p:nvPr>
        </p:nvSpPr>
        <p:spPr>
          <a:xfrm>
            <a:off x="2699550" y="176175"/>
            <a:ext cx="5904656" cy="689409"/>
          </a:xfrm>
        </p:spPr>
        <p:txBody>
          <a:bodyPr/>
          <a:lstStyle/>
          <a:p>
            <a:r>
              <a:rPr lang="fr-FR" sz="2400" dirty="0"/>
              <a:t>Organigramme et contact 2023</a:t>
            </a:r>
          </a:p>
        </p:txBody>
      </p:sp>
      <p:pic>
        <p:nvPicPr>
          <p:cNvPr id="6" name="Image 5" descr="logos_Cd_Loire-Atlantiq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209448"/>
            <a:ext cx="10858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14B029-44FE-4E00-A048-5E8A0CC2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426" y="240882"/>
            <a:ext cx="816990" cy="6513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B00A3F-2C19-4439-B3C8-9BB52BF2A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90" y="160135"/>
            <a:ext cx="622926" cy="880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31F7F4-19B3-4E50-8FA5-81743F1EF129}"/>
              </a:ext>
            </a:extLst>
          </p:cNvPr>
          <p:cNvSpPr/>
          <p:nvPr/>
        </p:nvSpPr>
        <p:spPr>
          <a:xfrm>
            <a:off x="8435941" y="4581128"/>
            <a:ext cx="3420699" cy="1308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BB06E9A-1CF8-30E5-E4FA-6E512A03C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48" y="1040823"/>
            <a:ext cx="6329670" cy="55264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E67589-8CAB-10F2-1694-208401DCD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464" y="1124377"/>
            <a:ext cx="2811981" cy="53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60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20642</TotalTime>
  <Words>590</Words>
  <Application>Microsoft Office PowerPoint</Application>
  <PresentationFormat>Grand écran</PresentationFormat>
  <Paragraphs>192</Paragraphs>
  <Slides>48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Thème Office</vt:lpstr>
      <vt:lpstr>1_Thème Office</vt:lpstr>
      <vt:lpstr>COMITE DEPARTEMENTAL DE GOLF LOIRE ATLANTIQUE</vt:lpstr>
      <vt:lpstr>Agenda</vt:lpstr>
      <vt:lpstr>Rapport moral du Président</vt:lpstr>
      <vt:lpstr>Rapport moral du Président</vt:lpstr>
      <vt:lpstr>Présentation PowerPoint</vt:lpstr>
      <vt:lpstr>Organigramme et Contacts 2023</vt:lpstr>
      <vt:lpstr>Organigramme 2023</vt:lpstr>
      <vt:lpstr>Présentation PowerPoint</vt:lpstr>
      <vt:lpstr>Organigramme et contact 2023</vt:lpstr>
      <vt:lpstr>Présentation PowerPoint</vt:lpstr>
      <vt:lpstr>Retrospective 2022</vt:lpstr>
      <vt:lpstr>Bilan Financier 2022</vt:lpstr>
      <vt:lpstr>Budget 2022</vt:lpstr>
      <vt:lpstr>Bilan Financier Comptes 2022</vt:lpstr>
      <vt:lpstr>Bilan Financier Comptes 2022</vt:lpstr>
      <vt:lpstr>Bilan Financier Comptes 2022</vt:lpstr>
      <vt:lpstr>Présentation PowerPoint</vt:lpstr>
      <vt:lpstr>Présentation PowerPoint</vt:lpstr>
      <vt:lpstr>Commission sportive</vt:lpstr>
      <vt:lpstr>Présentation PowerPoint</vt:lpstr>
      <vt:lpstr>Commission Jeunes</vt:lpstr>
      <vt:lpstr>2ème Entracte Pop corn</vt:lpstr>
      <vt:lpstr>Présentation PowerPoint</vt:lpstr>
      <vt:lpstr>Commission Golf Entreprise</vt:lpstr>
      <vt:lpstr>Présentation PowerPoint</vt:lpstr>
      <vt:lpstr>Commission Scolaire</vt:lpstr>
      <vt:lpstr>Présentation PowerPoint</vt:lpstr>
      <vt:lpstr>Commission Communication</vt:lpstr>
      <vt:lpstr>Présentation PowerPoint</vt:lpstr>
      <vt:lpstr>Ce qui a marché ? Ou pas ?</vt:lpstr>
      <vt:lpstr>Présentation PowerPoint</vt:lpstr>
      <vt:lpstr>Présentation PowerPoint</vt:lpstr>
      <vt:lpstr>Calendrier Global</vt:lpstr>
      <vt:lpstr>Présentation PowerPoint</vt:lpstr>
      <vt:lpstr>Calendrier 2023 - Jeunes</vt:lpstr>
      <vt:lpstr>Présentation PowerPoint</vt:lpstr>
      <vt:lpstr>Calendrier 2023 - Sportif</vt:lpstr>
      <vt:lpstr>Présentation PowerPoint</vt:lpstr>
      <vt:lpstr>Calendrier 2023 – Golf Entreprise</vt:lpstr>
      <vt:lpstr>Présentation PowerPoint</vt:lpstr>
      <vt:lpstr>Présentation PowerPoint</vt:lpstr>
      <vt:lpstr>Budget 2023</vt:lpstr>
      <vt:lpstr>III. Adhésions 2023</vt:lpstr>
      <vt:lpstr>III. Budget 2023</vt:lpstr>
      <vt:lpstr>Présentation PowerPoint</vt:lpstr>
      <vt:lpstr>Présentation PowerPoint</vt:lpstr>
      <vt:lpstr>XIII. Tour de Table Construction 2023 - 2024</vt:lpstr>
      <vt:lpstr>XIII.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 GOLF LOIRE ATLANTIQUE</dc:creator>
  <cp:lastModifiedBy>Yann Miro del Valle</cp:lastModifiedBy>
  <cp:revision>339</cp:revision>
  <dcterms:created xsi:type="dcterms:W3CDTF">2019-12-11T14:30:36Z</dcterms:created>
  <dcterms:modified xsi:type="dcterms:W3CDTF">2023-02-12T11:18:36Z</dcterms:modified>
</cp:coreProperties>
</file>